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7"/>
  </p:notesMasterIdLst>
  <p:handoutMasterIdLst>
    <p:handoutMasterId r:id="rId28"/>
  </p:handoutMasterIdLst>
  <p:sldIdLst>
    <p:sldId id="1595" r:id="rId7"/>
    <p:sldId id="2076136817" r:id="rId8"/>
    <p:sldId id="2076136818" r:id="rId9"/>
    <p:sldId id="2076136822" r:id="rId10"/>
    <p:sldId id="2076136823" r:id="rId11"/>
    <p:sldId id="2076136824" r:id="rId12"/>
    <p:sldId id="2076136825" r:id="rId13"/>
    <p:sldId id="2076136826" r:id="rId14"/>
    <p:sldId id="2076136827" r:id="rId15"/>
    <p:sldId id="2076136828" r:id="rId16"/>
    <p:sldId id="1615" r:id="rId17"/>
    <p:sldId id="2076136829" r:id="rId18"/>
    <p:sldId id="2076136831" r:id="rId19"/>
    <p:sldId id="2076136832" r:id="rId20"/>
    <p:sldId id="2076136833" r:id="rId21"/>
    <p:sldId id="2076136834" r:id="rId22"/>
    <p:sldId id="2076136836" r:id="rId23"/>
    <p:sldId id="2076136830" r:id="rId24"/>
    <p:sldId id="1627" r:id="rId25"/>
    <p:sldId id="431"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2"/>
            <p14:sldId id="2076136823"/>
            <p14:sldId id="2076136824"/>
            <p14:sldId id="2076136825"/>
            <p14:sldId id="2076136826"/>
            <p14:sldId id="2076136827"/>
            <p14:sldId id="2076136828"/>
            <p14:sldId id="1615"/>
            <p14:sldId id="2076136829"/>
            <p14:sldId id="2076136831"/>
            <p14:sldId id="2076136832"/>
            <p14:sldId id="2076136833"/>
            <p14:sldId id="2076136834"/>
            <p14:sldId id="2076136836"/>
            <p14:sldId id="2076136830"/>
            <p14:sldId id="1627"/>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6/27/2020 5:30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6/27/2020 5:30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6/27/2020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6/27/2020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6/27/2020 5:35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9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27/06/2020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27/06/2020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2"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3.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43.svg"/><Relationship Id="rId7"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35.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a:t>
            </a:r>
            <a:br>
              <a:rPr lang="en-GB" dirty="0"/>
            </a:br>
            <a:r>
              <a:rPr lang="en-GB" dirty="0"/>
              <a:t>M5 &amp; M6</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0D07D0-7991-4A40-A434-FCF1AC0C6E95}"/>
              </a:ext>
            </a:extLst>
          </p:cNvPr>
          <p:cNvSpPr/>
          <p:nvPr/>
        </p:nvSpPr>
        <p:spPr>
          <a:xfrm>
            <a:off x="431236" y="1465215"/>
            <a:ext cx="7689034" cy="2246769"/>
          </a:xfrm>
          <a:prstGeom prst="rect">
            <a:avLst/>
          </a:prstGeom>
        </p:spPr>
        <p:txBody>
          <a:bodyPr wrap="square">
            <a:spAutoFit/>
          </a:bodyPr>
          <a:lstStyle/>
          <a:p>
            <a:pPr marL="457200" indent="-457200" algn="just">
              <a:buFont typeface="Wingdings" panose="05000000000000000000" pitchFamily="2" charset="2"/>
              <a:buChar char="ü"/>
            </a:pPr>
            <a:r>
              <a:rPr lang="en-GB" sz="2000" dirty="0"/>
              <a:t>Property panes allow easy configuration of SPFx client-side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We can use predefined typed objects to create properties for the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Properties can be grouped by pages.</a:t>
            </a:r>
          </a:p>
        </p:txBody>
      </p:sp>
    </p:spTree>
    <p:extLst>
      <p:ext uri="{BB962C8B-B14F-4D97-AF65-F5344CB8AC3E}">
        <p14:creationId xmlns:p14="http://schemas.microsoft.com/office/powerpoint/2010/main" val="145950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429324" cy="369332"/>
          </a:xfrm>
          <a:prstGeom prst="rect">
            <a:avLst/>
          </a:prstGeom>
        </p:spPr>
        <p:txBody>
          <a:bodyPr wrap="none">
            <a:spAutoFit/>
          </a:bodyPr>
          <a:lstStyle/>
          <a:p>
            <a:r>
              <a:rPr lang="en-US" dirty="0"/>
              <a:t>Lab 8 – Create a Webpart with TypeScript with JSON as Data source</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3369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Dynamic Data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Custom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Advanced Configuration</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749744" cy="369332"/>
          </a:xfrm>
          <a:prstGeom prst="rect">
            <a:avLst/>
          </a:prstGeom>
        </p:spPr>
        <p:txBody>
          <a:bodyPr wrap="none">
            <a:spAutoFit/>
          </a:bodyPr>
          <a:lstStyle/>
          <a:p>
            <a:r>
              <a:rPr lang="en-US" b="1" dirty="0">
                <a:solidFill>
                  <a:srgbClr val="7030A0"/>
                </a:solidFill>
              </a:rPr>
              <a:t>Module 6: 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7530007" cy="4769254"/>
          </a:xfrm>
          <a:prstGeom prst="rect">
            <a:avLst/>
          </a:prstGeom>
        </p:spPr>
        <p:txBody>
          <a:bodyPr wrap="square">
            <a:spAutoFit/>
          </a:bodyPr>
          <a:lstStyle/>
          <a:p>
            <a:pPr marL="457200" indent="-457200" algn="just">
              <a:buFont typeface="Wingdings" panose="05000000000000000000" pitchFamily="2" charset="2"/>
              <a:buChar char="ü"/>
            </a:pPr>
            <a:r>
              <a:rPr lang="en-US" dirty="0"/>
              <a:t>The Modern SharePoint Framework have a new WebPart Property pane for WebPart Properties.</a:t>
            </a:r>
          </a:p>
          <a:p>
            <a:pPr marL="457200" indent="-457200" algn="just">
              <a:buFont typeface="Wingdings" panose="05000000000000000000" pitchFamily="2" charset="2"/>
              <a:buChar char="ü"/>
            </a:pPr>
            <a:r>
              <a:rPr lang="en-US" sz="2000" dirty="0"/>
              <a:t>The property pane has three key metadata:</a:t>
            </a:r>
          </a:p>
          <a:p>
            <a:pPr lvl="1">
              <a:lnSpc>
                <a:spcPct val="130000"/>
              </a:lnSpc>
            </a:pPr>
            <a:r>
              <a:rPr lang="en-US" sz="1600" b="1" dirty="0"/>
              <a:t>Pages</a:t>
            </a:r>
          </a:p>
          <a:p>
            <a:pPr lvl="1">
              <a:lnSpc>
                <a:spcPct val="130000"/>
              </a:lnSpc>
            </a:pPr>
            <a:r>
              <a:rPr lang="en-US" sz="1600" dirty="0"/>
              <a:t>Pages provide you the flexibility to separate complex interactions and put them into one or more pages. Pages then contain Header and Groups.</a:t>
            </a:r>
          </a:p>
          <a:p>
            <a:pPr lvl="1">
              <a:lnSpc>
                <a:spcPct val="130000"/>
              </a:lnSpc>
            </a:pPr>
            <a:endParaRPr lang="en-US" sz="1600" dirty="0"/>
          </a:p>
          <a:p>
            <a:pPr lvl="1">
              <a:lnSpc>
                <a:spcPct val="130000"/>
              </a:lnSpc>
            </a:pPr>
            <a:r>
              <a:rPr lang="en-US" sz="1600" b="1" dirty="0"/>
              <a:t>Header</a:t>
            </a:r>
          </a:p>
          <a:p>
            <a:pPr lvl="1">
              <a:lnSpc>
                <a:spcPct val="130000"/>
              </a:lnSpc>
            </a:pPr>
            <a:r>
              <a:rPr lang="en-US" sz="1600" dirty="0"/>
              <a:t>Header allows you to define the title of the property pane and Groups let you define the various sections for the property pane through which you want to group your field sets.</a:t>
            </a:r>
          </a:p>
          <a:p>
            <a:pPr lvl="1">
              <a:lnSpc>
                <a:spcPct val="130000"/>
              </a:lnSpc>
            </a:pPr>
            <a:endParaRPr lang="en-US" sz="1600" dirty="0"/>
          </a:p>
          <a:p>
            <a:pPr lvl="1">
              <a:lnSpc>
                <a:spcPct val="130000"/>
              </a:lnSpc>
            </a:pPr>
            <a:r>
              <a:rPr lang="en-US" sz="1600" b="1" dirty="0"/>
              <a:t>Groups</a:t>
            </a:r>
          </a:p>
          <a:p>
            <a:pPr lvl="1">
              <a:lnSpc>
                <a:spcPct val="130000"/>
              </a:lnSpc>
            </a:pPr>
            <a:r>
              <a:rPr lang="en-US" sz="1600" dirty="0"/>
              <a:t>A property pane should contain a page, an optional header, and at least one group. Property fields are then defined inside a group</a:t>
            </a:r>
            <a:endParaRPr lang="en-GB" sz="1600" dirty="0"/>
          </a:p>
        </p:txBody>
      </p:sp>
      <p:pic>
        <p:nvPicPr>
          <p:cNvPr id="3074" name="Picture 2" descr="Property pane example">
            <a:extLst>
              <a:ext uri="{FF2B5EF4-FFF2-40B4-BE49-F238E27FC236}">
                <a16:creationId xmlns:a16="http://schemas.microsoft.com/office/drawing/2014/main" id="{7ED0DAD8-084F-4F59-8FB4-218E9A5E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113" y="224709"/>
            <a:ext cx="2737392" cy="62017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0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graphicFrame>
        <p:nvGraphicFramePr>
          <p:cNvPr id="5" name="Table 4">
            <a:extLst>
              <a:ext uri="{FF2B5EF4-FFF2-40B4-BE49-F238E27FC236}">
                <a16:creationId xmlns:a16="http://schemas.microsoft.com/office/drawing/2014/main" id="{59BCC2C4-1FC8-42F8-B2EB-01294E2E826E}"/>
              </a:ext>
            </a:extLst>
          </p:cNvPr>
          <p:cNvGraphicFramePr>
            <a:graphicFrameLocks noGrp="1"/>
          </p:cNvGraphicFramePr>
          <p:nvPr>
            <p:extLst>
              <p:ext uri="{D42A27DB-BD31-4B8C-83A1-F6EECF244321}">
                <p14:modId xmlns:p14="http://schemas.microsoft.com/office/powerpoint/2010/main" val="2092528592"/>
              </p:ext>
            </p:extLst>
          </p:nvPr>
        </p:nvGraphicFramePr>
        <p:xfrm>
          <a:off x="431237" y="178970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6" name="Rectangle 5">
            <a:extLst>
              <a:ext uri="{FF2B5EF4-FFF2-40B4-BE49-F238E27FC236}">
                <a16:creationId xmlns:a16="http://schemas.microsoft.com/office/drawing/2014/main" id="{CEC35E91-44F4-4338-8070-9C9818AF9915}"/>
              </a:ext>
            </a:extLst>
          </p:cNvPr>
          <p:cNvSpPr/>
          <p:nvPr/>
        </p:nvSpPr>
        <p:spPr>
          <a:xfrm>
            <a:off x="431236" y="1225380"/>
            <a:ext cx="5303641" cy="400110"/>
          </a:xfrm>
          <a:prstGeom prst="rect">
            <a:avLst/>
          </a:prstGeom>
        </p:spPr>
        <p:txBody>
          <a:bodyPr wrap="square">
            <a:spAutoFit/>
          </a:bodyPr>
          <a:lstStyle/>
          <a:p>
            <a:r>
              <a:rPr lang="en-GB" sz="2000" b="1" dirty="0"/>
              <a:t>Supported Property Fields and Objects</a:t>
            </a:r>
          </a:p>
        </p:txBody>
      </p:sp>
    </p:spTree>
    <p:extLst>
      <p:ext uri="{BB962C8B-B14F-4D97-AF65-F5344CB8AC3E}">
        <p14:creationId xmlns:p14="http://schemas.microsoft.com/office/powerpoint/2010/main" val="2640695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456985"/>
            <a:ext cx="3657600" cy="2597727"/>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Custom Properties</a:t>
            </a:r>
            <a:endParaRPr lang="en-US" sz="4000" b="1" dirty="0"/>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2246769"/>
          </a:xfrm>
          <a:prstGeom prst="rect">
            <a:avLst/>
          </a:prstGeom>
        </p:spPr>
        <p:txBody>
          <a:bodyPr wrap="square">
            <a:spAutoFit/>
          </a:bodyPr>
          <a:lstStyle/>
          <a:p>
            <a:pPr algn="just"/>
            <a:r>
              <a:rPr lang="en-US" sz="2800" dirty="0"/>
              <a:t>The SharePoint Framework contains a set of standard controls for the property pane. But sometimes you need additional functionality beyond the basic controls. You might need asynchronous updates to the data on a control or a specific user interface. Build a custom control for the property pane to get the functionality you need.</a:t>
            </a:r>
            <a:endParaRPr lang="en-GB" sz="2800" dirty="0"/>
          </a:p>
        </p:txBody>
      </p:sp>
    </p:spTree>
    <p:extLst>
      <p:ext uri="{BB962C8B-B14F-4D97-AF65-F5344CB8AC3E}">
        <p14:creationId xmlns:p14="http://schemas.microsoft.com/office/powerpoint/2010/main" val="1444577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366195" cy="923330"/>
          </a:xfrm>
          <a:prstGeom prst="rect">
            <a:avLst/>
          </a:prstGeom>
        </p:spPr>
        <p:txBody>
          <a:bodyPr wrap="none">
            <a:spAutoFit/>
          </a:bodyPr>
          <a:lstStyle/>
          <a:p>
            <a:r>
              <a:rPr lang="en-US" dirty="0"/>
              <a:t>Lab 9 – Create a Web Part with all Properties</a:t>
            </a:r>
          </a:p>
          <a:p>
            <a:r>
              <a:rPr lang="en-US" dirty="0"/>
              <a:t>Lab 10 – Custom Properties</a:t>
            </a:r>
          </a:p>
          <a:p>
            <a:r>
              <a:rPr lang="en-US" dirty="0"/>
              <a:t>Lab 11 – Dynamic data in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0887"/>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 Part Configuration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5082545" cy="369332"/>
          </a:xfrm>
          <a:prstGeom prst="rect">
            <a:avLst/>
          </a:prstGeom>
        </p:spPr>
        <p:txBody>
          <a:bodyPr wrap="none">
            <a:spAutoFit/>
          </a:bodyPr>
          <a:lstStyle/>
          <a:p>
            <a:r>
              <a:rPr lang="en-US" b="1" dirty="0">
                <a:solidFill>
                  <a:srgbClr val="7030A0"/>
                </a:solidFill>
              </a:rPr>
              <a:t>Module 5: SharePoint Framework Client Web Parts </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0" y="0"/>
            <a:ext cx="12436475" cy="6994525"/>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4331" y="962416"/>
            <a:ext cx="2715519" cy="2715519"/>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058" y="1083847"/>
            <a:ext cx="2374653" cy="2374653"/>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p:txBody>
          <a:bodyPr>
            <a:normAutofit/>
          </a:bodyPr>
          <a:lstStyle/>
          <a:p>
            <a:r>
              <a:rPr lang="en-US" sz="3060" b="1" dirty="0">
                <a:solidFill>
                  <a:schemeClr val="bg1"/>
                </a:solidFill>
              </a:rPr>
              <a:t>Official Blog</a:t>
            </a:r>
          </a:p>
          <a:p>
            <a:endParaRPr lang="en-US" sz="1428" b="1" dirty="0">
              <a:solidFill>
                <a:schemeClr val="bg1"/>
              </a:solidFill>
            </a:endParaRPr>
          </a:p>
          <a:p>
            <a:r>
              <a:rPr lang="en-US" sz="2448" b="1" dirty="0">
                <a:solidFill>
                  <a:srgbClr val="FFC000"/>
                </a:solidFill>
              </a:rPr>
              <a:t>dev.office.com/blogs</a:t>
            </a: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a:t>
            </a:r>
            <a:r>
              <a:rPr lang="en-US" sz="2448" b="1" dirty="0" err="1">
                <a:solidFill>
                  <a:srgbClr val="FFC000"/>
                </a:solidFill>
              </a:rPr>
              <a:t>OfficeDevPnP</a:t>
            </a:r>
            <a:endParaRPr lang="en-US" sz="2448" b="1" dirty="0">
              <a:solidFill>
                <a:srgbClr val="FFC000"/>
              </a:solidFill>
            </a:endParaRP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6">
            <a:extLst>
              <a:ext uri="{BEBA8EAE-BF5A-486C-A8C5-ECC9F3942E4B}">
                <a14:imgProps xmlns:a14="http://schemas.microsoft.com/office/drawing/2010/main">
                  <a14:imgLayer r:embed="rId7">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336" y="1481574"/>
            <a:ext cx="2151479" cy="17441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025" y="4217398"/>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436" y="4217398"/>
            <a:ext cx="224337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895" y="4320371"/>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92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6981482"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600" b="1" dirty="0"/>
              <a:t>Pages</a:t>
            </a:r>
          </a:p>
          <a:p>
            <a:pPr marL="0" indent="0">
              <a:lnSpc>
                <a:spcPct val="130000"/>
              </a:lnSpc>
              <a:spcBef>
                <a:spcPts val="0"/>
              </a:spcBef>
              <a:buNone/>
            </a:pPr>
            <a:r>
              <a:rPr lang="en-US" sz="1600" dirty="0"/>
              <a:t>Pages provide you the flexibility to separate complex interactions and put them into one or more pages. Pages then contain Header and Groups.</a:t>
            </a:r>
          </a:p>
          <a:p>
            <a:pPr marL="0" indent="0">
              <a:lnSpc>
                <a:spcPct val="130000"/>
              </a:lnSpc>
              <a:spcBef>
                <a:spcPts val="0"/>
              </a:spcBef>
              <a:buNone/>
            </a:pPr>
            <a:endParaRPr lang="en-US" sz="1600" dirty="0"/>
          </a:p>
          <a:p>
            <a:pPr marL="0" indent="0">
              <a:lnSpc>
                <a:spcPct val="130000"/>
              </a:lnSpc>
              <a:spcBef>
                <a:spcPts val="0"/>
              </a:spcBef>
              <a:buNone/>
            </a:pPr>
            <a:r>
              <a:rPr lang="en-US" sz="1600" b="1" dirty="0"/>
              <a:t>Header</a:t>
            </a:r>
          </a:p>
          <a:p>
            <a:pPr marL="0" indent="0">
              <a:lnSpc>
                <a:spcPct val="130000"/>
              </a:lnSpc>
              <a:spcBef>
                <a:spcPts val="0"/>
              </a:spcBef>
              <a:buNone/>
            </a:pPr>
            <a:r>
              <a:rPr lang="en-US" sz="1600" dirty="0"/>
              <a:t>Header allows you to define the title of the property pane and Groups let you define the various sections for the property pane through which you want to group your field sets.</a:t>
            </a:r>
          </a:p>
          <a:p>
            <a:pPr marL="0" indent="0">
              <a:lnSpc>
                <a:spcPct val="130000"/>
              </a:lnSpc>
              <a:spcBef>
                <a:spcPts val="0"/>
              </a:spcBef>
              <a:buNone/>
            </a:pPr>
            <a:endParaRPr lang="en-US" sz="1600" dirty="0"/>
          </a:p>
          <a:p>
            <a:pPr marL="0" indent="0">
              <a:lnSpc>
                <a:spcPct val="130000"/>
              </a:lnSpc>
              <a:spcBef>
                <a:spcPts val="0"/>
              </a:spcBef>
              <a:buNone/>
            </a:pPr>
            <a:r>
              <a:rPr lang="en-US" sz="1600" b="1" dirty="0"/>
              <a:t>Groups</a:t>
            </a:r>
          </a:p>
          <a:p>
            <a:pPr marL="0" indent="0">
              <a:lnSpc>
                <a:spcPct val="130000"/>
              </a:lnSpc>
              <a:spcBef>
                <a:spcPts val="0"/>
              </a:spcBef>
              <a:buNone/>
            </a:pPr>
            <a:r>
              <a:rPr lang="en-US" sz="1600" dirty="0"/>
              <a:t>A property pane should contain a page, an optional header, and at least one group. Property fields are then defined inside a group</a:t>
            </a:r>
            <a:endParaRPr lang="en-GB" sz="1600" dirty="0"/>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02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E3A8FDB-077A-4872-A8E6-BB9D5D7CC59F}"/>
              </a:ext>
            </a:extLst>
          </p:cNvPr>
          <p:cNvGraphicFramePr>
            <a:graphicFrameLocks noGrp="1"/>
          </p:cNvGraphicFramePr>
          <p:nvPr>
            <p:extLst>
              <p:ext uri="{D42A27DB-BD31-4B8C-83A1-F6EECF244321}">
                <p14:modId xmlns:p14="http://schemas.microsoft.com/office/powerpoint/2010/main" val="651376273"/>
              </p:ext>
            </p:extLst>
          </p:nvPr>
        </p:nvGraphicFramePr>
        <p:xfrm>
          <a:off x="431237" y="178970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5" name="Rectangle 4">
            <a:extLst>
              <a:ext uri="{FF2B5EF4-FFF2-40B4-BE49-F238E27FC236}">
                <a16:creationId xmlns:a16="http://schemas.microsoft.com/office/drawing/2014/main" id="{F5CA1E0E-3739-4193-B513-2C6BF5248AED}"/>
              </a:ext>
            </a:extLst>
          </p:cNvPr>
          <p:cNvSpPr/>
          <p:nvPr/>
        </p:nvSpPr>
        <p:spPr>
          <a:xfrm>
            <a:off x="274320" y="1225380"/>
            <a:ext cx="4283673" cy="400110"/>
          </a:xfrm>
          <a:prstGeom prst="rect">
            <a:avLst/>
          </a:prstGeom>
        </p:spPr>
        <p:txBody>
          <a:bodyPr wrap="none">
            <a:spAutoFit/>
          </a:bodyPr>
          <a:lstStyle/>
          <a:p>
            <a:r>
              <a:rPr lang="en-GB" sz="2000" b="1" dirty="0"/>
              <a:t>Supported Property Fields and Objects</a:t>
            </a:r>
          </a:p>
        </p:txBody>
      </p:sp>
    </p:spTree>
    <p:extLst>
      <p:ext uri="{BB962C8B-B14F-4D97-AF65-F5344CB8AC3E}">
        <p14:creationId xmlns:p14="http://schemas.microsoft.com/office/powerpoint/2010/main" val="423712125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220</TotalTime>
  <Words>1251</Words>
  <Application>Microsoft Office PowerPoint</Application>
  <PresentationFormat>Custom</PresentationFormat>
  <Paragraphs>196</Paragraphs>
  <Slides>20</Slides>
  <Notes>5</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6"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M5 &amp; M6</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43</cp:revision>
  <dcterms:created xsi:type="dcterms:W3CDTF">2020-06-20T06:26:35Z</dcterms:created>
  <dcterms:modified xsi:type="dcterms:W3CDTF">2020-06-27T13:56:08Z</dcterms:modified>
</cp:coreProperties>
</file>